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6"/>
  </p:notesMasterIdLst>
  <p:sldIdLst>
    <p:sldId id="309" r:id="rId2"/>
    <p:sldId id="361" r:id="rId3"/>
    <p:sldId id="414" r:id="rId4"/>
    <p:sldId id="415" r:id="rId5"/>
    <p:sldId id="416" r:id="rId6"/>
    <p:sldId id="417" r:id="rId7"/>
    <p:sldId id="423" r:id="rId8"/>
    <p:sldId id="418" r:id="rId9"/>
    <p:sldId id="424" r:id="rId10"/>
    <p:sldId id="425" r:id="rId11"/>
    <p:sldId id="426" r:id="rId12"/>
    <p:sldId id="377" r:id="rId13"/>
    <p:sldId id="378" r:id="rId14"/>
    <p:sldId id="379" r:id="rId15"/>
  </p:sldIdLst>
  <p:sldSz cx="9144000" cy="6858000" type="screen4x3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sha" initials="D" lastIdx="1" clrIdx="0">
    <p:extLst>
      <p:ext uri="{19B8F6BF-5375-455C-9EA6-DF929625EA0E}">
        <p15:presenceInfo xmlns:p15="http://schemas.microsoft.com/office/powerpoint/2012/main" userId="Das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FF3399"/>
    <a:srgbClr val="6600CC"/>
    <a:srgbClr val="CCD7ED"/>
    <a:srgbClr val="B1CAEA"/>
    <a:srgbClr val="DBE2F2"/>
    <a:srgbClr val="B0CEEF"/>
    <a:srgbClr val="ABCAEC"/>
    <a:srgbClr val="E6DDF4"/>
    <a:srgbClr val="A5C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8" autoAdjust="0"/>
    <p:restoredTop sz="94514" autoAdjust="0"/>
  </p:normalViewPr>
  <p:slideViewPr>
    <p:cSldViewPr>
      <p:cViewPr varScale="1">
        <p:scale>
          <a:sx n="85" d="100"/>
          <a:sy n="85" d="100"/>
        </p:scale>
        <p:origin x="178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178D87D-2673-46FF-9BE6-43D29AD3AC45}" type="datetimeFigureOut">
              <a:rPr lang="ru-RU"/>
              <a:pPr>
                <a:defRPr/>
              </a:pPr>
              <a:t>12.12.2021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BA95D77-031E-4027-A5B0-F274D42718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5917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59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77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916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018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81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60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2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7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0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8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EDD1A3-43F5-4412-9FAB-803772B7C82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12.12.2021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5315E39-215F-4CA2-8E29-ACA822003E9E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325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alontseva@mail.ru" TargetMode="External"/><Relationship Id="rId4" Type="http://schemas.openxmlformats.org/officeDocument/2006/relationships/hyperlink" Target="mailto:dalontseva@ekt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nauka.kz/page.php?page_id=16&amp;lang=1&amp;news_id=879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gradcoach.com/what-is-a-research-proposal-dissertation-thesis/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en.wikipedia.org/wiki/Research_proposa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questionpro.com/blog/what-is-research/" TargetMode="External"/><Relationship Id="rId11" Type="http://schemas.openxmlformats.org/officeDocument/2006/relationships/hyperlink" Target="https://www.slideshare.net/mehwishshahid73/research-plan-31631062" TargetMode="External"/><Relationship Id="rId5" Type="http://schemas.openxmlformats.org/officeDocument/2006/relationships/hyperlink" Target="https://www.researchgate.net/publication/339229809_Event_Handling_in_Business_Processes_--Flexible_Event_Subscription_for_Business_Process_Enactment/figures?lo=1" TargetMode="External"/><Relationship Id="rId10" Type="http://schemas.openxmlformats.org/officeDocument/2006/relationships/hyperlink" Target="https://www.ahrq.gov/funding/process/grant-app-basics/esstplan.html" TargetMode="External"/><Relationship Id="rId4" Type="http://schemas.openxmlformats.org/officeDocument/2006/relationships/hyperlink" Target="https://www.tastefulspace.com/blog/2020/07/17/object-and-subject-in-research-role/" TargetMode="External"/><Relationship Id="rId9" Type="http://schemas.openxmlformats.org/officeDocument/2006/relationships/hyperlink" Target="https://slideplayer.com/slide/9886823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126" y="0"/>
            <a:ext cx="9264650" cy="699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390684" y="2374849"/>
            <a:ext cx="8362631" cy="3343381"/>
          </a:xfrm>
        </p:spPr>
        <p:txBody>
          <a:bodyPr rtlCol="0">
            <a:no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The object and subject of research. </a:t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Research relevance.</a:t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72DB6A-0F1E-044F-A036-69F7CB21AA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30" y="234507"/>
            <a:ext cx="3749706" cy="667221"/>
          </a:xfrm>
          <a:prstGeom prst="rect">
            <a:avLst/>
          </a:prstGeom>
        </p:spPr>
      </p:pic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285720" y="5354437"/>
            <a:ext cx="38385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ru-RU" u="sng" dirty="0">
                <a:latin typeface="Times New Roman" pitchFamily="18" charset="0"/>
                <a:cs typeface="Times New Roman" pitchFamily="18" charset="0"/>
              </a:rPr>
              <a:t>Prof. Darya </a:t>
            </a:r>
            <a:r>
              <a:rPr lang="en-US" altLang="ru-RU" u="sng" dirty="0" err="1">
                <a:latin typeface="Times New Roman" pitchFamily="18" charset="0"/>
                <a:cs typeface="Times New Roman" pitchFamily="18" charset="0"/>
              </a:rPr>
              <a:t>Alontseva</a:t>
            </a:r>
            <a:endParaRPr lang="en-US" altLang="ru-RU" u="sng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School of IT and IS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5"/>
          <p:cNvSpPr>
            <a:spLocks noChangeArrowheads="1"/>
          </p:cNvSpPr>
          <p:nvPr/>
        </p:nvSpPr>
        <p:spPr bwMode="auto">
          <a:xfrm>
            <a:off x="304800" y="6045200"/>
            <a:ext cx="8807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altLang="ru-RU" dirty="0" err="1">
                <a:latin typeface="Times New Roman" pitchFamily="18" charset="0"/>
                <a:cs typeface="Times New Roman" pitchFamily="18" charset="0"/>
              </a:rPr>
              <a:t>Serikbayev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 East-Kazakhstan Technical University (EKTU), </a:t>
            </a:r>
          </a:p>
          <a:p>
            <a:pPr eaLnBrk="1" hangingPunct="1"/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Ust-Kamenogorsk (</a:t>
            </a:r>
            <a:r>
              <a:rPr lang="en-US" altLang="ru-RU" dirty="0" err="1">
                <a:latin typeface="Times New Roman" pitchFamily="18" charset="0"/>
                <a:cs typeface="Times New Roman" pitchFamily="18" charset="0"/>
              </a:rPr>
              <a:t>Oskemen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  <a:hlinkClick r:id="rId4"/>
              </a:rPr>
              <a:t>dalontseva@ektu.kz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  <a:hlinkClick r:id="rId5"/>
              </a:rPr>
              <a:t>dalontseva@mail.ru</a:t>
            </a:r>
            <a:endParaRPr lang="en-US" alt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26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5" name="Группа 1"/>
          <p:cNvGrpSpPr/>
          <p:nvPr/>
        </p:nvGrpSpPr>
        <p:grpSpPr>
          <a:xfrm>
            <a:off x="14251" y="20229"/>
            <a:ext cx="1294167" cy="6858000"/>
            <a:chOff x="0" y="0"/>
            <a:chExt cx="1294167" cy="685800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object 5"/>
          <p:cNvSpPr txBox="1"/>
          <p:nvPr/>
        </p:nvSpPr>
        <p:spPr>
          <a:xfrm>
            <a:off x="1475656" y="1760442"/>
            <a:ext cx="6000792" cy="3767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The definition of object and subject of research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How to define the object and subject of research?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>
                <a:latin typeface="Times New Roman" pitchFamily="18" charset="0"/>
                <a:cs typeface="Times New Roman" pitchFamily="18" charset="0"/>
              </a:rPr>
              <a:t>Relevance of Research</a:t>
            </a:r>
            <a:endParaRPr lang="kk-KZ" sz="3200" b="1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altLang="ru-RU" sz="3200" b="1" dirty="0"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kk-KZ" sz="3200" b="1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200" b="1" spc="-5" dirty="0">
                <a:latin typeface="Times New Roman" pitchFamily="18" charset="0"/>
                <a:cs typeface="Times New Roman" pitchFamily="18" charset="0"/>
              </a:rPr>
              <a:t>References</a:t>
            </a:r>
          </a:p>
          <a:p>
            <a:pPr marL="514350" lvl="0" indent="-514350">
              <a:buFont typeface="+mj-lt"/>
              <a:buAutoNum type="arabicPeriod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43306" y="571480"/>
            <a:ext cx="22685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Content </a:t>
            </a:r>
            <a:endParaRPr lang="ru-RU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69118" r="81734"/>
          <a:stretch/>
        </p:blipFill>
        <p:spPr bwMode="auto">
          <a:xfrm rot="16200000">
            <a:off x="7986376" y="5700367"/>
            <a:ext cx="1021145" cy="129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69118" r="81734"/>
          <a:stretch/>
        </p:blipFill>
        <p:spPr bwMode="auto">
          <a:xfrm rot="10800000">
            <a:off x="8122887" y="-24"/>
            <a:ext cx="1021145" cy="129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B193D07-A9EB-425C-8307-98DCF0C26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042" y="5528140"/>
            <a:ext cx="2668412" cy="811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1294167" cy="6858000"/>
            <a:chOff x="0" y="0"/>
            <a:chExt cx="1294167" cy="685800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211299" y="285728"/>
            <a:ext cx="60039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 main steps of working on any research paper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214290"/>
            <a:ext cx="828667" cy="1230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500034" y="1571612"/>
            <a:ext cx="83582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1   -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choosing a topic (an issue you are personally interested in).</a:t>
            </a:r>
          </a:p>
          <a:p>
            <a:pPr marL="457200" indent="-457200" algn="just">
              <a:buAutoNum type="arabicPlain" startAt="2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 figuring out what the object and subject of research are</a:t>
            </a:r>
          </a:p>
          <a:p>
            <a:pPr marL="457200" indent="-457200" algn="just">
              <a:buAutoNum type="arabicPlain" startAt="2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- gathering all vital information to be able to support all your arguments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69" y="3414015"/>
            <a:ext cx="4571862" cy="305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9117782" cy="6858000"/>
            <a:chOff x="0" y="0"/>
            <a:chExt cx="9117782" cy="685800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t="69118" r="81734"/>
            <a:stretch/>
          </p:blipFill>
          <p:spPr bwMode="auto">
            <a:xfrm rot="10800000">
              <a:off x="7258849" y="0"/>
              <a:ext cx="1858933" cy="2355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500166" y="357166"/>
            <a:ext cx="6500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Object and Subject of Research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8662" y="1643050"/>
            <a:ext cx="7429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research is a thing or phenomenon that can be observed or measured.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research is a category, a model or an idea.</a:t>
            </a:r>
            <a:endParaRPr lang="kk-KZ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orav\OneDrive\Рабочий стол\2 cлайд\Relationship-between-objects-with-subjects-and-researcher-Based-on-Bowden-2005_W6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2928934"/>
            <a:ext cx="6000792" cy="3487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9117782" cy="6858000"/>
            <a:chOff x="0" y="0"/>
            <a:chExt cx="9117782" cy="685800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t="69118" r="81734"/>
            <a:stretch/>
          </p:blipFill>
          <p:spPr bwMode="auto">
            <a:xfrm rot="10800000">
              <a:off x="7258849" y="0"/>
              <a:ext cx="1858933" cy="2355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55575" y="1490008"/>
            <a:ext cx="362433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you want to analyze a social media platform, such as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facebook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u="sng" dirty="0">
                <a:latin typeface="Times New Roman" pitchFamily="18" charset="0"/>
                <a:cs typeface="Times New Roman" pitchFamily="18" charset="0"/>
              </a:rPr>
              <a:t>the object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research will be posts written by its users. </a:t>
            </a:r>
            <a:r>
              <a:rPr lang="en-US" sz="2000" u="sng" dirty="0">
                <a:latin typeface="Times New Roman" pitchFamily="18" charset="0"/>
                <a:cs typeface="Times New Roman" pitchFamily="18" charset="0"/>
              </a:rPr>
              <a:t>The subject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research are the </a:t>
            </a:r>
            <a:r>
              <a:rPr lang="en-US" sz="2000" u="sng" dirty="0">
                <a:latin typeface="Times New Roman" pitchFamily="18" charset="0"/>
                <a:cs typeface="Times New Roman" pitchFamily="18" charset="0"/>
              </a:rPr>
              <a:t>topics of those posts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53" y="3723942"/>
            <a:ext cx="3386451" cy="226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128F00-E6ED-4196-92D5-6A0CBE8FFC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70" t="4800" r="-982" b="11346"/>
          <a:stretch/>
        </p:blipFill>
        <p:spPr>
          <a:xfrm>
            <a:off x="3779912" y="4031103"/>
            <a:ext cx="5153079" cy="18963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A38492-31FF-4C9C-AB65-2457254466F7}"/>
              </a:ext>
            </a:extLst>
          </p:cNvPr>
          <p:cNvSpPr txBox="1"/>
          <p:nvPr/>
        </p:nvSpPr>
        <p:spPr>
          <a:xfrm>
            <a:off x="2500536" y="6201737"/>
            <a:ext cx="6449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https://www.semanticscholar.org/paper/Control-Theory-for-Automation%3A-Fundamentals-Isidori/46d5b576c2849264db200eae2f49865842a0c6ff</a:t>
            </a:r>
            <a:endParaRPr lang="ru-RU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FE7031-308D-4103-9676-D8A03E53AE39}"/>
              </a:ext>
            </a:extLst>
          </p:cNvPr>
          <p:cNvSpPr txBox="1"/>
          <p:nvPr/>
        </p:nvSpPr>
        <p:spPr>
          <a:xfrm>
            <a:off x="4283968" y="1834834"/>
            <a:ext cx="42484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you want to automate some 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technological process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then </a:t>
            </a:r>
            <a:r>
              <a:rPr lang="en-US" sz="2000" u="sng" dirty="0">
                <a:latin typeface="Times New Roman" pitchFamily="18" charset="0"/>
                <a:cs typeface="Times New Roman" pitchFamily="18" charset="0"/>
              </a:rPr>
              <a:t>the object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could be this process, and </a:t>
            </a:r>
            <a:r>
              <a:rPr lang="en-US" sz="2000" u="sng" dirty="0">
                <a:latin typeface="Times New Roman" pitchFamily="18" charset="0"/>
                <a:cs typeface="Times New Roman" pitchFamily="18" charset="0"/>
              </a:rPr>
              <a:t>the subject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could be a model (algorithm) of its control.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38D7BC-31BE-4419-B8D1-7966EE913BCC}"/>
              </a:ext>
            </a:extLst>
          </p:cNvPr>
          <p:cNvSpPr txBox="1"/>
          <p:nvPr/>
        </p:nvSpPr>
        <p:spPr>
          <a:xfrm>
            <a:off x="2411760" y="3735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9117782" cy="6858000"/>
            <a:chOff x="0" y="0"/>
            <a:chExt cx="9117782" cy="685800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t="69118" r="81734"/>
            <a:stretch/>
          </p:blipFill>
          <p:spPr bwMode="auto">
            <a:xfrm rot="10800000">
              <a:off x="7258849" y="0"/>
              <a:ext cx="1858933" cy="2355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00139" y="1696069"/>
            <a:ext cx="79296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analyze the topic you have chosen to research in detail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think about the subject you want to study in detail, as well as the tools which you are going to use. </a:t>
            </a: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If you have </a:t>
            </a:r>
            <a:r>
              <a:rPr lang="en-US" sz="2200" b="1" u="sng" dirty="0">
                <a:latin typeface="Times New Roman" pitchFamily="18" charset="0"/>
                <a:cs typeface="Times New Roman" pitchFamily="18" charset="0"/>
              </a:rPr>
              <a:t>metrics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with the help of which you can </a:t>
            </a:r>
            <a:r>
              <a:rPr lang="en-US" sz="2200" b="1" u="sng" dirty="0">
                <a:latin typeface="Times New Roman" pitchFamily="18" charset="0"/>
                <a:cs typeface="Times New Roman" pitchFamily="18" charset="0"/>
              </a:rPr>
              <a:t>measure this phenomenon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u="sng" dirty="0"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will be the </a:t>
            </a: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of research while </a:t>
            </a:r>
            <a:r>
              <a:rPr lang="en-US" sz="2200" b="1" u="sng" dirty="0">
                <a:latin typeface="Times New Roman" pitchFamily="18" charset="0"/>
                <a:cs typeface="Times New Roman" pitchFamily="18" charset="0"/>
              </a:rPr>
              <a:t>the issue in general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will be the </a:t>
            </a: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357290" y="500042"/>
            <a:ext cx="671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How to define the object and subject of research?</a:t>
            </a:r>
            <a:endParaRPr lang="en-US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1" y="4057665"/>
            <a:ext cx="4615053" cy="230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52203-CFE3-49DC-B689-DA2E0C57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504"/>
            <a:ext cx="7975798" cy="90363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b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F1716F-643B-4FF4-B887-EA76DE541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86" y="984143"/>
            <a:ext cx="5157928" cy="3413982"/>
          </a:xfrm>
        </p:spPr>
        <p:txBody>
          <a:bodyPr>
            <a:normAutofit/>
          </a:bodyPr>
          <a:lstStyle/>
          <a:p>
            <a:r>
              <a:rPr lang="en-US" dirty="0"/>
              <a:t>Title “</a:t>
            </a:r>
            <a:r>
              <a:rPr lang="en-US" dirty="0" err="1"/>
              <a:t>Microplasma</a:t>
            </a:r>
            <a:r>
              <a:rPr lang="en-US" dirty="0"/>
              <a:t> spraying of </a:t>
            </a:r>
            <a:r>
              <a:rPr lang="en-US" dirty="0" err="1"/>
              <a:t>Ti</a:t>
            </a:r>
            <a:r>
              <a:rPr lang="en-US" dirty="0"/>
              <a:t> coatings with desired structure and properties”</a:t>
            </a:r>
          </a:p>
          <a:p>
            <a:r>
              <a:rPr lang="en-US" b="1" u="sng" dirty="0"/>
              <a:t>The object </a:t>
            </a:r>
            <a:r>
              <a:rPr lang="en-US" dirty="0"/>
              <a:t>of this research is a </a:t>
            </a:r>
            <a:r>
              <a:rPr lang="en-US" dirty="0" err="1"/>
              <a:t>microplasma</a:t>
            </a:r>
            <a:r>
              <a:rPr lang="en-US" dirty="0"/>
              <a:t> spayed </a:t>
            </a:r>
            <a:r>
              <a:rPr lang="en-US" dirty="0" err="1"/>
              <a:t>Ti</a:t>
            </a:r>
            <a:r>
              <a:rPr lang="en-US" dirty="0"/>
              <a:t> coating and its structure (porosity, surface roughness) and properties (adhesion to substrate, microhardness) – </a:t>
            </a:r>
            <a:r>
              <a:rPr lang="en-US" b="1" u="sng" dirty="0"/>
              <a:t>measurable </a:t>
            </a:r>
          </a:p>
          <a:p>
            <a:r>
              <a:rPr lang="en-US" b="1" u="sng" dirty="0"/>
              <a:t>The subject </a:t>
            </a:r>
            <a:r>
              <a:rPr lang="en-US" dirty="0"/>
              <a:t>of this research </a:t>
            </a:r>
            <a:r>
              <a:rPr lang="ru-RU" dirty="0"/>
              <a:t> </a:t>
            </a:r>
            <a:r>
              <a:rPr lang="en-US" dirty="0"/>
              <a:t>is influence of spraying parameters on the structure and properties of the coating (the model).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5131CA-E5BE-4273-954B-5C1E8B872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901" y="4797152"/>
            <a:ext cx="5302243" cy="1966344"/>
          </a:xfrm>
          <a:prstGeom prst="rect">
            <a:avLst/>
          </a:prstGeom>
        </p:spPr>
      </p:pic>
      <p:pic>
        <p:nvPicPr>
          <p:cNvPr id="6" name="Picture 7" descr="D:\mmc-2015 correct\Турция 2018\Новая папка\SEMX430.bmp">
            <a:extLst>
              <a:ext uri="{FF2B5EF4-FFF2-40B4-BE49-F238E27FC236}">
                <a16:creationId xmlns:a16="http://schemas.microsoft.com/office/drawing/2014/main" id="{482C26C3-E4E0-4048-B781-A19D36DA9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094" y="5546211"/>
            <a:ext cx="1649545" cy="123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EA785B0D-4F20-4A11-9FC9-969E78E33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86" y="5563835"/>
            <a:ext cx="1649545" cy="121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E5A41E-5344-4175-A9D7-855DB2DDF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776" y="4452597"/>
            <a:ext cx="3025648" cy="9736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100E53-8AF5-43C1-9A0F-732908B27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9581" y="104304"/>
            <a:ext cx="2511186" cy="21515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34D0A6-DBFF-41AA-B7CD-39A1E74149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9206" r="8661" b="-1"/>
          <a:stretch/>
        </p:blipFill>
        <p:spPr>
          <a:xfrm>
            <a:off x="2841519" y="4147098"/>
            <a:ext cx="5675821" cy="251027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B36A61D3-DA54-4CE2-B4DF-055FF578B1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177418"/>
              </p:ext>
            </p:extLst>
          </p:nvPr>
        </p:nvGraphicFramePr>
        <p:xfrm>
          <a:off x="5188957" y="2336460"/>
          <a:ext cx="3760715" cy="16494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93549">
                  <a:extLst>
                    <a:ext uri="{9D8B030D-6E8A-4147-A177-3AD203B41FA5}">
                      <a16:colId xmlns:a16="http://schemas.microsoft.com/office/drawing/2014/main" val="853713855"/>
                    </a:ext>
                  </a:extLst>
                </a:gridCol>
                <a:gridCol w="993009">
                  <a:extLst>
                    <a:ext uri="{9D8B030D-6E8A-4147-A177-3AD203B41FA5}">
                      <a16:colId xmlns:a16="http://schemas.microsoft.com/office/drawing/2014/main" val="1184614408"/>
                    </a:ext>
                  </a:extLst>
                </a:gridCol>
                <a:gridCol w="913763">
                  <a:extLst>
                    <a:ext uri="{9D8B030D-6E8A-4147-A177-3AD203B41FA5}">
                      <a16:colId xmlns:a16="http://schemas.microsoft.com/office/drawing/2014/main" val="2640653101"/>
                    </a:ext>
                  </a:extLst>
                </a:gridCol>
                <a:gridCol w="860394">
                  <a:extLst>
                    <a:ext uri="{9D8B030D-6E8A-4147-A177-3AD203B41FA5}">
                      <a16:colId xmlns:a16="http://schemas.microsoft.com/office/drawing/2014/main" val="2880704103"/>
                    </a:ext>
                  </a:extLst>
                </a:gridCol>
              </a:tblGrid>
              <a:tr h="207131"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Parameters/</a:t>
                      </a: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Settings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95298"/>
                  </a:ext>
                </a:extLst>
              </a:tr>
              <a:tr h="8673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 current  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I, A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Plasma gas flow rate 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Q, </a:t>
                      </a:r>
                      <a:r>
                        <a:rPr lang="en-US" sz="16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slpm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Spraying distance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H, </a:t>
                      </a:r>
                      <a:r>
                        <a:rPr lang="en-US" sz="16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мм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Wire flow rate 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Vw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m/min</a:t>
                      </a:r>
                      <a:endParaRPr lang="ru-RU" sz="16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985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42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1294167" cy="6858000"/>
            <a:chOff x="0" y="0"/>
            <a:chExt cx="1294167" cy="685800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object 5"/>
          <p:cNvSpPr txBox="1"/>
          <p:nvPr/>
        </p:nvSpPr>
        <p:spPr>
          <a:xfrm>
            <a:off x="440419" y="3976018"/>
            <a:ext cx="797115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Research in applied fields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has to be responsive to the needs of business and industry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to make it useful and practicable for them.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85728"/>
            <a:ext cx="5357850" cy="1071570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What is Research Relevance?</a:t>
            </a:r>
          </a:p>
        </p:txBody>
      </p:sp>
      <p:pic>
        <p:nvPicPr>
          <p:cNvPr id="5123" name="Picture 3" descr="C:\Users\aorav\OneDrive\Рабочий стол\2 cлайд\relevance-890x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2159" y="0"/>
            <a:ext cx="2543193" cy="1285884"/>
          </a:xfrm>
          <a:prstGeom prst="rect">
            <a:avLst/>
          </a:prstGeom>
          <a:noFill/>
        </p:spPr>
      </p:pic>
      <p:pic>
        <p:nvPicPr>
          <p:cNvPr id="5124" name="Picture 4" descr="C:\Users\aorav\OneDrive\Рабочий стол\2 cлайд\Components-of-relevant-research-in-Martensson-and-Martensson-2007_W6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431" y="1103980"/>
            <a:ext cx="6036510" cy="2786082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55D7C6F-EFED-4B52-A0DE-434B732A3463}"/>
              </a:ext>
            </a:extLst>
          </p:cNvPr>
          <p:cNvSpPr txBox="1"/>
          <p:nvPr/>
        </p:nvSpPr>
        <p:spPr>
          <a:xfrm>
            <a:off x="1186243" y="4768454"/>
            <a:ext cx="64795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an article to be relevant it  should be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1) interesting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2) applicable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3) current (to the needs of the practitioners)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4)  written in an accessible and simple style </a:t>
            </a:r>
          </a:p>
        </p:txBody>
      </p:sp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2B53D-4A06-4F76-A3C8-51BACAEB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base">
              <a:spcAft>
                <a:spcPct val="0"/>
              </a:spcAft>
            </a:pPr>
            <a:r>
              <a:rPr lang="en-US" sz="3200" b="1" dirty="0">
                <a:solidFill>
                  <a:srgbClr val="7030A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How do you know if your research is relevant?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188F8C-97CA-454D-BFBA-8C1CAFDD1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41745"/>
            <a:ext cx="7886700" cy="4351338"/>
          </a:xfrm>
        </p:spPr>
        <p:txBody>
          <a:bodyPr>
            <a:normAutofit fontScale="92500"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 widely the relevant articles on the topic.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 out government policies to support research.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(you can find some useful links in your syllabus)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Explore the website of your university (the science and innovation section)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 your research advisor (consult, suggest your ideas!)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Participate in research in your department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3" descr="C:\Users\aorav\OneDrive\Рабочий стол\2 cлайд\relevance-890x450.jpg">
            <a:extLst>
              <a:ext uri="{FF2B5EF4-FFF2-40B4-BE49-F238E27FC236}">
                <a16:creationId xmlns:a16="http://schemas.microsoft.com/office/drawing/2014/main" id="{05837325-40EC-422D-9656-938A79FD5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985218"/>
            <a:ext cx="2543193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488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1463B-EE22-4CD7-9FDE-0DB64E3D2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Example of the rationale for the relevance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BE70A2-CE89-4E0E-8044-C7F2AAD8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6792"/>
            <a:ext cx="7615758" cy="4620171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government priorities 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000" dirty="0"/>
              <a:t>The topic of the thesis "Title of the master's thesis" corresponds to one of the 10 priority areas of science development for 2021 - 2023, approved by the Supreme Scientific and Technical Commission of the Republic of Kazakhstan on April 29, 2020 (</a:t>
            </a:r>
            <a:r>
              <a:rPr lang="ru-RU" sz="2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https://nauka.kz/page.php?page_id=16&amp;lang=1&amp;news_id=8791</a:t>
            </a:r>
            <a:r>
              <a:rPr lang="en-US" sz="2000" dirty="0"/>
              <a:t>), namely the priority "Information, communication and space technologies”</a:t>
            </a:r>
            <a:endParaRPr lang="ru-RU" sz="2000" dirty="0"/>
          </a:p>
          <a:p>
            <a:pPr algn="ctr"/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urrent state of affairs</a:t>
            </a:r>
            <a:endParaRPr lang="en-US" sz="2000" b="1" dirty="0"/>
          </a:p>
          <a:p>
            <a:r>
              <a:rPr lang="en-US" sz="2000" dirty="0"/>
              <a:t>In </a:t>
            </a:r>
            <a:r>
              <a:rPr lang="en-US" sz="2000" u="sng" dirty="0"/>
              <a:t>recent years </a:t>
            </a:r>
            <a:r>
              <a:rPr lang="en-US" sz="2000" dirty="0"/>
              <a:t>(or </a:t>
            </a:r>
            <a:r>
              <a:rPr lang="en-US" sz="2000" u="sng" dirty="0"/>
              <a:t>currently,</a:t>
            </a:r>
            <a:r>
              <a:rPr lang="en-US" sz="2000" dirty="0"/>
              <a:t> or </a:t>
            </a:r>
            <a:r>
              <a:rPr lang="en-US" sz="2000" u="sng" dirty="0"/>
              <a:t>nowadays</a:t>
            </a:r>
            <a:r>
              <a:rPr lang="en-US" sz="2000" dirty="0"/>
              <a:t>), research on the application of nonlinear control of a multi-link robotic arm has been in the focus of attention of researchers around the world, representing significant scientific and practical interest. </a:t>
            </a:r>
            <a:endParaRPr lang="ru-RU" sz="2000" dirty="0"/>
          </a:p>
          <a:p>
            <a:pPr algn="ctr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practice 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000" dirty="0"/>
              <a:t>Such robots are used for loading, painting, packing, etc. </a:t>
            </a:r>
          </a:p>
          <a:p>
            <a:pPr algn="ctr"/>
            <a:r>
              <a:rPr lang="en-US" sz="2000" b="1" dirty="0"/>
              <a:t>straight to the point!</a:t>
            </a:r>
            <a:endParaRPr lang="ru-RU" sz="2000" b="1" dirty="0"/>
          </a:p>
          <a:p>
            <a:r>
              <a:rPr lang="en-US" sz="2000" dirty="0"/>
              <a:t>The development of algorithms for nonlinear control of a robotic manipulator for specific technological process is of great scientifical and practical importance.</a:t>
            </a:r>
            <a:endParaRPr lang="ru-RU" sz="2000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BBBA52-E771-474B-958B-9611A86E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1002719"/>
            <a:ext cx="1601393" cy="81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4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D07B2-CC45-461A-B5F2-C04366409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Tips on the Title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B46859-E9EF-42DB-8074-21D03750A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Development is the process of developing or being developed</a:t>
            </a:r>
          </a:p>
          <a:p>
            <a:r>
              <a:rPr lang="en-US" sz="3200" dirty="0"/>
              <a:t>Development of new technology</a:t>
            </a:r>
            <a:r>
              <a:rPr lang="ru-RU" sz="3200" dirty="0"/>
              <a:t>…</a:t>
            </a:r>
            <a:endParaRPr lang="en-US" sz="3200" dirty="0"/>
          </a:p>
          <a:p>
            <a:r>
              <a:rPr lang="en-US" sz="3200" dirty="0"/>
              <a:t>Design is a plan or drawing produced to show the look and function or workings of a building, a process or other object before it is built or made</a:t>
            </a:r>
            <a:endParaRPr lang="ru-RU" sz="3200" dirty="0"/>
          </a:p>
          <a:p>
            <a:r>
              <a:rPr lang="en-US" sz="3200" dirty="0"/>
              <a:t>Design of an information system for data processing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57138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9117782" cy="6858000"/>
            <a:chOff x="0" y="0"/>
            <a:chExt cx="9117782" cy="685800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t="69118" r="81734"/>
            <a:stretch/>
          </p:blipFill>
          <p:spPr bwMode="auto">
            <a:xfrm rot="10800000">
              <a:off x="7258849" y="0"/>
              <a:ext cx="1858933" cy="2355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1285860"/>
            <a:ext cx="814396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be able to distinguish between the object and the subject of research;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be able to determine the relevance of the topic of scientific research;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know the structure of the research plan</a:t>
            </a:r>
          </a:p>
          <a:p>
            <a:pPr>
              <a:buFont typeface="Wingdings" pitchFamily="2" charset="2"/>
              <a:buChar char="Ø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bject 3"/>
          <p:cNvSpPr txBox="1">
            <a:spLocks noGrp="1"/>
          </p:cNvSpPr>
          <p:nvPr>
            <p:ph type="title"/>
          </p:nvPr>
        </p:nvSpPr>
        <p:spPr>
          <a:xfrm>
            <a:off x="642910" y="628997"/>
            <a:ext cx="7756782" cy="4566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en-US" alt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2643182"/>
            <a:ext cx="512809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9117782" cy="6858000"/>
            <a:chOff x="0" y="0"/>
            <a:chExt cx="9117782" cy="685800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t="69118" r="81734"/>
            <a:stretch/>
          </p:blipFill>
          <p:spPr bwMode="auto">
            <a:xfrm rot="10800000">
              <a:off x="7258849" y="0"/>
              <a:ext cx="1858933" cy="2355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18616" y="3244334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-5" dirty="0">
                <a:solidFill>
                  <a:srgbClr val="FFFFFF"/>
                </a:solidFill>
                <a:latin typeface="Arial MT"/>
                <a:cs typeface="Arial MT"/>
              </a:rPr>
              <a:t>Reference:</a:t>
            </a:r>
            <a:endParaRPr lang="ru-RU" dirty="0"/>
          </a:p>
        </p:txBody>
      </p:sp>
      <p:sp>
        <p:nvSpPr>
          <p:cNvPr id="13" name="object 2"/>
          <p:cNvSpPr txBox="1"/>
          <p:nvPr/>
        </p:nvSpPr>
        <p:spPr>
          <a:xfrm>
            <a:off x="357158" y="1285860"/>
            <a:ext cx="10501386" cy="38080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4"/>
              </a:rPr>
              <a:t>https://www.tastefulspace.com/blog/2020/07/17/object-and-subject-in-research-role/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5"/>
              </a:rPr>
              <a:t>https://www.researchgate.net/publication/339229809_Event_Handling_in_Business_Processes_--Flexible_Event_Subscription_for_Business_Process_Enactment/figures?lo=1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6"/>
              </a:rPr>
              <a:t>https://www.questionpro.com/blog/what-is-research/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7"/>
              </a:rPr>
              <a:t>https://en.wikipedia.org/wiki/Research_proposal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8"/>
              </a:rPr>
              <a:t>https://gradcoach.com/what-is-a-research-proposal-dissertation-thesis/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9"/>
              </a:rPr>
              <a:t>https://slideplayer.com/slide/9886823/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10"/>
              </a:rPr>
              <a:t>https://www.ahrq.gov/funding/process/grant-app-basics/esstplan.html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r>
              <a:rPr lang="en-US" sz="2000" spc="-114" dirty="0">
                <a:latin typeface="Times New Roman" pitchFamily="18" charset="0"/>
                <a:cs typeface="Times New Roman" pitchFamily="18" charset="0"/>
                <a:hlinkClick r:id="rId11"/>
              </a:rPr>
              <a:t>https://www.slideshare.net/mehwishshahid73/research-plan-31631062</a:t>
            </a: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  <a:p>
            <a:pPr marL="469900" marR="2239645" indent="-457200">
              <a:lnSpc>
                <a:spcPct val="120100"/>
              </a:lnSpc>
              <a:spcBef>
                <a:spcPts val="95"/>
              </a:spcBef>
              <a:buFont typeface="+mj-lt"/>
              <a:buAutoNum type="arabicPeriod"/>
            </a:pPr>
            <a:endParaRPr lang="en-US" sz="2000" spc="-114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3"/>
          <p:cNvSpPr txBox="1">
            <a:spLocks noGrp="1"/>
          </p:cNvSpPr>
          <p:nvPr>
            <p:ph type="title"/>
          </p:nvPr>
        </p:nvSpPr>
        <p:spPr>
          <a:xfrm>
            <a:off x="642910" y="458157"/>
            <a:ext cx="7756782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en-US" sz="4000" b="1" spc="-5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Люблинская Поли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51" y="20229"/>
            <a:ext cx="9117782" cy="6858000"/>
            <a:chOff x="0" y="0"/>
            <a:chExt cx="9117782" cy="685800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t="69118" r="81734"/>
            <a:stretch/>
          </p:blipFill>
          <p:spPr bwMode="auto">
            <a:xfrm rot="10800000">
              <a:off x="7258849" y="0"/>
              <a:ext cx="1858933" cy="2355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 rot="5400000">
              <a:off x="136511" y="-136511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69118" r="81734"/>
            <a:stretch/>
          </p:blipFill>
          <p:spPr bwMode="auto">
            <a:xfrm>
              <a:off x="12608" y="5563833"/>
              <a:ext cx="1021145" cy="1294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AutoShape 4" descr="Лучшие вузы мира для изучения международных отношений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642918"/>
            <a:ext cx="6826827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3353909"/>
      </p:ext>
    </p:extLst>
  </p:cSld>
  <p:clrMapOvr>
    <a:masterClrMapping/>
  </p:clrMapOvr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24211</TotalTime>
  <Words>958</Words>
  <Application>Microsoft Office PowerPoint</Application>
  <PresentationFormat>Экран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MT</vt:lpstr>
      <vt:lpstr>Calibri</vt:lpstr>
      <vt:lpstr>Calibri Light</vt:lpstr>
      <vt:lpstr>Times New Roman</vt:lpstr>
      <vt:lpstr>Wingdings</vt:lpstr>
      <vt:lpstr>3_Тема Office</vt:lpstr>
      <vt:lpstr>The object and subject of research.  Research relevance.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Examples </vt:lpstr>
      <vt:lpstr>What is Research Relevance?</vt:lpstr>
      <vt:lpstr>How do you know if your research is relevant?</vt:lpstr>
      <vt:lpstr>Example of the rationale for the relevance </vt:lpstr>
      <vt:lpstr>Tips on the Title</vt:lpstr>
      <vt:lpstr>Learning Outcomes</vt:lpstr>
      <vt:lpstr>References: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LINA</dc:creator>
  <cp:lastModifiedBy>Dasha</cp:lastModifiedBy>
  <cp:revision>882</cp:revision>
  <cp:lastPrinted>2020-01-29T04:13:39Z</cp:lastPrinted>
  <dcterms:created xsi:type="dcterms:W3CDTF">2017-01-18T16:04:14Z</dcterms:created>
  <dcterms:modified xsi:type="dcterms:W3CDTF">2021-12-12T06:55:05Z</dcterms:modified>
</cp:coreProperties>
</file>